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8" r:id="rId2"/>
    <p:sldId id="349" r:id="rId3"/>
    <p:sldId id="304" r:id="rId4"/>
    <p:sldId id="410" r:id="rId5"/>
    <p:sldId id="411" r:id="rId6"/>
    <p:sldId id="427" r:id="rId7"/>
    <p:sldId id="412" r:id="rId8"/>
    <p:sldId id="376" r:id="rId9"/>
    <p:sldId id="428" r:id="rId10"/>
    <p:sldId id="382" r:id="rId11"/>
    <p:sldId id="429" r:id="rId12"/>
    <p:sldId id="377" r:id="rId13"/>
    <p:sldId id="413" r:id="rId14"/>
    <p:sldId id="418" r:id="rId15"/>
    <p:sldId id="417" r:id="rId16"/>
    <p:sldId id="414" r:id="rId17"/>
    <p:sldId id="419" r:id="rId18"/>
    <p:sldId id="420" r:id="rId19"/>
    <p:sldId id="421" r:id="rId20"/>
    <p:sldId id="422" r:id="rId21"/>
    <p:sldId id="415" r:id="rId22"/>
    <p:sldId id="416" r:id="rId23"/>
    <p:sldId id="383" r:id="rId24"/>
    <p:sldId id="423" r:id="rId25"/>
    <p:sldId id="424" r:id="rId26"/>
    <p:sldId id="378" r:id="rId27"/>
    <p:sldId id="425" r:id="rId28"/>
    <p:sldId id="426" r:id="rId29"/>
    <p:sldId id="430" r:id="rId30"/>
    <p:sldId id="408" r:id="rId31"/>
    <p:sldId id="43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2EA202-3C21-D94E-81F8-383C0CB766DB}">
          <p14:sldIdLst>
            <p14:sldId id="258"/>
          </p14:sldIdLst>
        </p14:section>
        <p14:section name="无标题节" id="{7F9DBBA9-7A2A-E140-81C6-6683700F6D2B}">
          <p14:sldIdLst>
            <p14:sldId id="349"/>
            <p14:sldId id="304"/>
            <p14:sldId id="410"/>
            <p14:sldId id="411"/>
            <p14:sldId id="427"/>
            <p14:sldId id="412"/>
            <p14:sldId id="376"/>
            <p14:sldId id="428"/>
            <p14:sldId id="382"/>
            <p14:sldId id="429"/>
            <p14:sldId id="377"/>
            <p14:sldId id="413"/>
            <p14:sldId id="418"/>
            <p14:sldId id="417"/>
            <p14:sldId id="414"/>
            <p14:sldId id="419"/>
            <p14:sldId id="420"/>
            <p14:sldId id="421"/>
            <p14:sldId id="422"/>
            <p14:sldId id="415"/>
            <p14:sldId id="416"/>
            <p14:sldId id="383"/>
            <p14:sldId id="423"/>
            <p14:sldId id="424"/>
            <p14:sldId id="378"/>
            <p14:sldId id="425"/>
            <p14:sldId id="426"/>
            <p14:sldId id="430"/>
            <p14:sldId id="408"/>
            <p14:sldId id="43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43"/>
    <p:restoredTop sz="71585"/>
  </p:normalViewPr>
  <p:slideViewPr>
    <p:cSldViewPr snapToGrid="0" snapToObjects="1">
      <p:cViewPr varScale="1">
        <p:scale>
          <a:sx n="71" d="100"/>
          <a:sy n="71" d="100"/>
        </p:scale>
        <p:origin x="10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3546E-20F6-7649-A9A4-4E4A245D3E82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E57A1-C481-6944-857F-EAC8E932B5E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4613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51cto.com/polaris/383055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19959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0662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57299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35979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6559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1709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4961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25726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8465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46346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355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0104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96022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913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18620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21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99420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80045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2517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88241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75601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1675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异常是从方法抛出的。方法的调用者可以捕获以及处理该异常。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02005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7457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4333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3052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3825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8229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 符合面向对象，可以包装错误，自定义错误。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可以甩锅，因为有往上处理的逻辑链条，更可以寻找适合处理这个异常的地方 而</a:t>
            </a:r>
            <a:r>
              <a:rPr kumimoji="1" lang="en-US" altLang="zh-CN" dirty="0"/>
              <a:t>if</a:t>
            </a:r>
            <a:r>
              <a:rPr kumimoji="1" lang="zh-CN" altLang="en-US" dirty="0"/>
              <a:t>只能在当下处理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一道面试题：</a:t>
            </a:r>
            <a:endParaRPr kumimoji="1" lang="en-US" altLang="zh-CN" dirty="0"/>
          </a:p>
          <a:p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当参数不合法的时候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究竟是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else 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判断后返回一个值还是直接来个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Exception ?</a:t>
            </a:r>
            <a:endParaRPr lang="en-US" altLang="zh-CN" dirty="0">
              <a:hlinkClick r:id="rId3"/>
            </a:endParaRPr>
          </a:p>
          <a:p>
            <a:endParaRPr lang="en-US" altLang="zh-CN" dirty="0">
              <a:hlinkClick r:id="rId3"/>
            </a:endParaRPr>
          </a:p>
          <a:p>
            <a:r>
              <a:rPr lang="en-US" altLang="zh-CN" dirty="0">
                <a:hlinkClick r:id="rId3"/>
              </a:rPr>
              <a:t>https://blog.51cto.com/polaris/383055</a:t>
            </a:r>
            <a:endParaRPr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910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7300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985E7-AD5F-3443-8BB8-066DBE30A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2B2CBD-0FC4-3740-A613-AB7C49BBB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BB39B-099A-AC4C-A764-5CFC611A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2BBC2-7964-964F-8BF9-F3989B2B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3C90-A51C-1141-89C2-007DE3F8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176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C5051-4D33-D245-9A58-1FAAF9B6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9D678C-829A-3B42-8594-9185B5614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6D5765-7915-6E4B-BCBD-3755176B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14BEC-EBA0-5248-8408-11F81ED0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A15DA3-296D-4D48-A221-CDEE3E5F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5EE393-BBF1-C744-BE5C-C9514841B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48D564-48A2-B049-AFA1-310ED30FE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2BC9C1-97AF-E341-B299-23BA7B941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64BF9F-C28A-934B-A0CB-D63D7BBC6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541ADA-BA2D-5A49-8DBD-7FDBCBA0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66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8F6C4-8876-B04C-A968-60A25A86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1933AA-7949-DA45-8483-815D70FB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06F07E-E9C8-DF4F-811B-D33F8173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07EAEA-C9E3-194D-9670-61A49828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BA323-77EB-E344-B990-98358B8F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723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EB8CC-9B16-5B47-8646-688D9AD7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F32D-FE45-B840-A45B-9F6BC17F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D500E-0FFC-624C-979F-64B74E89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CD6219-859B-2C4F-AAE5-F528699FB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DAB5A8-E384-D742-8E54-9D03D564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70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DAB73-EAEC-034A-9850-98D1F072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C799-2889-7C42-B591-61B1C8CF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BE2DE6-F13A-9F4D-938E-BF6C35645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8024A-9026-374A-9835-0921E9EA0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12FA65-A95A-8D42-8FF6-73019793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F21F13-F798-9F4F-97E0-3FAF1DE4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55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4F6E-2DA7-6845-8B7A-1BB71524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5DD0D5-B856-1841-9B26-823A0757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7975FD-F7B8-AA46-AB0A-7A4DD13C2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47B958-00CA-A341-B59E-756A79F93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EABC66-C7BD-DF46-ABD6-7CE34DF19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C4104-9AD5-584F-86AE-4156E0AF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74BB21-8115-8342-B618-1B1CB257A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08F2E7-D748-7947-895B-85B583E3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211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AA26DC-7E91-6149-8A18-CB0C58A1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57088E-D40C-F045-A780-7DFF2B66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CD306C-29A0-0045-9C38-BA6B0C5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2ED1B5-616B-8046-BC0D-CDEC1F906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10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42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EC01B-2BE2-1042-B066-B7D57FA4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FA9F5-DE12-6E41-9F1B-007593FD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46BBB9-02CE-6E44-B3AF-C7A83FDC0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7B0F8E-DE15-BE49-AF57-244E4414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620EDC-8FB3-F84C-830F-00394D1F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AC8968-C125-9247-B429-F6A3A40F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880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1D079-429A-6A45-8CDD-CCECB97E4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B0CA4F-9514-0F4E-9682-E4ACCC9BA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842C43-F2AA-2444-BF8A-3E1AB31E0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9649E7-08E4-4242-8CAE-AC76E4D5D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B62DF-5A2F-DA49-9173-97EB4515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FB3A4E-450D-9B48-BB40-F6EA89E7B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445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4CD426-84E5-8849-9DD7-FDE666C14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420EFB-1FAF-FA4F-9215-EE73958A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5F518-E84F-1943-82BB-BBB66058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9BB65-7B3F-4D4E-A397-BBFD82890A5A}" type="datetimeFigureOut">
              <a:rPr kumimoji="1" lang="zh-CN" altLang="en-US" smtClean="0"/>
              <a:t>2020/4/26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A0857A-C26A-6948-A4AD-80020C676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047B8-469F-ED4E-9078-E1AF4277B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007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FCDB2B-2A29-6F48-BC50-9F60F3C62818}"/>
              </a:ext>
            </a:extLst>
          </p:cNvPr>
          <p:cNvSpPr txBox="1"/>
          <p:nvPr/>
        </p:nvSpPr>
        <p:spPr>
          <a:xfrm>
            <a:off x="2033847" y="1969299"/>
            <a:ext cx="7758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endParaRPr kumimoji="1" lang="zh-CN" altLang="en-US" sz="7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127D42-A344-F84F-ACAF-337DAB666471}"/>
              </a:ext>
            </a:extLst>
          </p:cNvPr>
          <p:cNvSpPr txBox="1"/>
          <p:nvPr/>
        </p:nvSpPr>
        <p:spPr>
          <a:xfrm>
            <a:off x="8249055" y="5155661"/>
            <a:ext cx="3942945" cy="121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医学信息工程  叶寒锋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E-mail:zjyesir@yeah.net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A64C46-B417-4845-ADDE-3A369FD9E238}"/>
              </a:ext>
            </a:extLst>
          </p:cNvPr>
          <p:cNvSpPr txBox="1"/>
          <p:nvPr/>
        </p:nvSpPr>
        <p:spPr>
          <a:xfrm>
            <a:off x="1700784" y="351810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14</a:t>
            </a:r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节   异常处理</a:t>
            </a:r>
            <a:endParaRPr kumimoji="1" lang="en-US" altLang="zh-CN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59775E4F-91FF-944A-AA06-0A277F286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" t="9651" r="2068" b="9219"/>
          <a:stretch>
            <a:fillRect/>
          </a:stretch>
        </p:blipFill>
        <p:spPr bwMode="auto">
          <a:xfrm>
            <a:off x="9186863" y="0"/>
            <a:ext cx="3005137" cy="7826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680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常见异常类型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0394-5035-0C4B-8A38-2B1CCA2CFC38}"/>
              </a:ext>
            </a:extLst>
          </p:cNvPr>
          <p:cNvSpPr txBox="1"/>
          <p:nvPr/>
        </p:nvSpPr>
        <p:spPr>
          <a:xfrm>
            <a:off x="1761048" y="1844961"/>
            <a:ext cx="9253728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2400" dirty="0" err="1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IndexOutOfBoundsException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：数组越界异常，原因在于你访问的下标超过了数组的长度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2400" dirty="0" err="1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NullPointerException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空指针异常，当试图调用一个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null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对象的实例或者实例变量时，会引发此异常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2400" dirty="0" err="1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IllegalArgumentException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传递给方法的参数有问题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2400" dirty="0" err="1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IOException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输入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输出 有问题，比如读取文件。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52DAD2-BE1E-2C4F-BA52-721A8285C883}"/>
              </a:ext>
            </a:extLst>
          </p:cNvPr>
          <p:cNvSpPr txBox="1"/>
          <p:nvPr/>
        </p:nvSpPr>
        <p:spPr>
          <a:xfrm>
            <a:off x="2738120" y="5933441"/>
            <a:ext cx="7239000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程序出错，编辑器都会给出错误提示，常常有异常信息，要学会利用这些信息修改你的程序！！！</a:t>
            </a:r>
          </a:p>
        </p:txBody>
      </p:sp>
    </p:spTree>
    <p:extLst>
      <p:ext uri="{BB962C8B-B14F-4D97-AF65-F5344CB8AC3E}">
        <p14:creationId xmlns:p14="http://schemas.microsoft.com/office/powerpoint/2010/main" val="407410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异常的“家谱”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F87407-073C-2B41-B450-BC742B2AA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90" y="2035810"/>
            <a:ext cx="10844650" cy="42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51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异常语法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如何声明异常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779336" y="2039835"/>
            <a:ext cx="89245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每个方法都必须声明它可能抛出的必检异常的类型。这称为声明异常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(declaring exception)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 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格式：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Public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method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throws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Exception1,Exception2...{</a:t>
            </a: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9901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异常语法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2---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如何抛出异常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671320" y="2011680"/>
            <a:ext cx="8849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检测到错误，于是创建一个合适的异常类型的实例，然后抛出它。这就称为抛出一个异常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(throwing an exception) </a:t>
            </a: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格式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NullPointerException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nullException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new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NullPointerException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“发生在程序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个位置”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throw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nullException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或者更加简单的写法：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throw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new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NullPointerException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“发生在程序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个位置”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0241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抛出异常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异常构造函数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3B802F8-FBC2-2C4A-B64A-43555E83A54D}"/>
              </a:ext>
            </a:extLst>
          </p:cNvPr>
          <p:cNvSpPr txBox="1"/>
          <p:nvPr/>
        </p:nvSpPr>
        <p:spPr>
          <a:xfrm>
            <a:off x="1776149" y="2712414"/>
            <a:ext cx="8322891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中每个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，要有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个构造函数，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无参构造函数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带描述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string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参数的构造函数，此描述可以根据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exception.getMessage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获取，方便接受异常者查询原因</a:t>
            </a:r>
          </a:p>
        </p:txBody>
      </p:sp>
    </p:spTree>
    <p:extLst>
      <p:ext uri="{BB962C8B-B14F-4D97-AF65-F5344CB8AC3E}">
        <p14:creationId xmlns:p14="http://schemas.microsoft.com/office/powerpoint/2010/main" val="1747147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345440" y="577760"/>
            <a:ext cx="11846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声明和抛出异常例子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kumimoji="1" lang="en-US" altLang="zh-CN" sz="4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Integer.parseInt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BA4377-C2C3-C247-9AD4-1B67009E8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690" y="2101940"/>
            <a:ext cx="7581900" cy="4178300"/>
          </a:xfrm>
          <a:prstGeom prst="rect">
            <a:avLst/>
          </a:prstGeom>
          <a:ln w="28575">
            <a:solidFill>
              <a:schemeClr val="bg1"/>
            </a:solidFill>
            <a:tailEnd type="triangle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CB71E1A-5BD8-944D-BF73-79C3E91E48D6}"/>
              </a:ext>
            </a:extLst>
          </p:cNvPr>
          <p:cNvSpPr txBox="1"/>
          <p:nvPr/>
        </p:nvSpPr>
        <p:spPr>
          <a:xfrm>
            <a:off x="7376160" y="2247334"/>
            <a:ext cx="123952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声明异常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9DA4DE-260E-D94B-8960-C4926ACA31BB}"/>
              </a:ext>
            </a:extLst>
          </p:cNvPr>
          <p:cNvSpPr txBox="1"/>
          <p:nvPr/>
        </p:nvSpPr>
        <p:spPr>
          <a:xfrm>
            <a:off x="7995920" y="3821758"/>
            <a:ext cx="123952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抛出异常</a:t>
            </a: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D7E9B064-2D99-3948-8305-4FA2DB318EBA}"/>
              </a:ext>
            </a:extLst>
          </p:cNvPr>
          <p:cNvCxnSpPr>
            <a:stCxn id="5" idx="1"/>
          </p:cNvCxnSpPr>
          <p:nvPr/>
        </p:nvCxnSpPr>
        <p:spPr>
          <a:xfrm flipH="1">
            <a:off x="6096000" y="2432000"/>
            <a:ext cx="1280160" cy="640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E53E1FA9-3B8F-6F49-8D7A-3D8329900F73}"/>
              </a:ext>
            </a:extLst>
          </p:cNvPr>
          <p:cNvCxnSpPr/>
          <p:nvPr/>
        </p:nvCxnSpPr>
        <p:spPr>
          <a:xfrm flipH="1">
            <a:off x="6766560" y="3982720"/>
            <a:ext cx="121920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D3ACE343-8D96-CD41-895A-FEE46B403461}"/>
              </a:ext>
            </a:extLst>
          </p:cNvPr>
          <p:cNvCxnSpPr/>
          <p:nvPr/>
        </p:nvCxnSpPr>
        <p:spPr>
          <a:xfrm flipH="1">
            <a:off x="6096000" y="4191090"/>
            <a:ext cx="1899920" cy="54347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2A0CCD3D-EB90-F345-826B-D025A355D7E7}"/>
              </a:ext>
            </a:extLst>
          </p:cNvPr>
          <p:cNvCxnSpPr/>
          <p:nvPr/>
        </p:nvCxnSpPr>
        <p:spPr>
          <a:xfrm flipH="1">
            <a:off x="5913120" y="4191090"/>
            <a:ext cx="2082800" cy="139691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9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异常语法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3---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如何捕获异常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779336" y="2039835"/>
            <a:ext cx="89245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格式：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try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}catch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1D4AF7-275B-7F4C-9F10-30DC52FCC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290" y="4098333"/>
            <a:ext cx="47371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17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854520" y="438827"/>
            <a:ext cx="906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捕获异常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向上汇报处理原则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E44B78-0493-DE41-9830-07C67AB37F46}"/>
              </a:ext>
            </a:extLst>
          </p:cNvPr>
          <p:cNvSpPr txBox="1"/>
          <p:nvPr/>
        </p:nvSpPr>
        <p:spPr>
          <a:xfrm>
            <a:off x="1854520" y="1789345"/>
            <a:ext cx="9341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向上：向调用者方向传递。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如果异常没有在当前的方法中被捕获，就把异常传给该方法的调用者 ，这个过程一直重复，直到异常被捕获处理或被传给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main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 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9FAD25A-8120-0849-AB2D-00AF4966D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0100" y="3127151"/>
            <a:ext cx="80518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97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854520" y="438827"/>
            <a:ext cx="906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捕获异常需要注意的几点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E44B78-0493-DE41-9830-07C67AB37F46}"/>
              </a:ext>
            </a:extLst>
          </p:cNvPr>
          <p:cNvSpPr txBox="1"/>
          <p:nvPr/>
        </p:nvSpPr>
        <p:spPr>
          <a:xfrm>
            <a:off x="1854520" y="1789345"/>
            <a:ext cx="9341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从一个通用的父类可以派生出各种异常类。如果一个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 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块可以捕获一个父类的 异常对象，它就能捕获那个父类的所有子类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(extends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父类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的异常对象。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4139FF-85D1-4F45-9919-60950103A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20" y="3313056"/>
            <a:ext cx="4744720" cy="338410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39C3DB-852F-A343-82FA-063DBBD956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968" y="3313056"/>
            <a:ext cx="5473512" cy="331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23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854520" y="438827"/>
            <a:ext cx="906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捕获异常需要注意的几点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E44B78-0493-DE41-9830-07C67AB37F46}"/>
              </a:ext>
            </a:extLst>
          </p:cNvPr>
          <p:cNvSpPr txBox="1"/>
          <p:nvPr/>
        </p:nvSpPr>
        <p:spPr>
          <a:xfrm>
            <a:off x="1854520" y="1789345"/>
            <a:ext cx="9341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在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块中异常被指定的顺序是非常重要的。先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子类，再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父类。第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点里已经说父类的异常被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的可能性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&gt;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子类的异常。如果把父类放前面，那子类的异常永远都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不到。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0777F3-E2E3-7A44-BE7D-3DCA8228D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319" y="3668851"/>
            <a:ext cx="6866623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4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6813179" y="1358657"/>
            <a:ext cx="3767687" cy="4355076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什么是异常处理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异常类型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异常的语法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子句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何时抛出异常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创建自定义异常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41E33BC-DDF3-4D4D-9BF8-A86743D742D6}"/>
              </a:ext>
            </a:extLst>
          </p:cNvPr>
          <p:cNvSpPr txBox="1"/>
          <p:nvPr/>
        </p:nvSpPr>
        <p:spPr>
          <a:xfrm>
            <a:off x="1362636" y="3260757"/>
            <a:ext cx="2563906" cy="58477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sp>
        <p:nvSpPr>
          <p:cNvPr id="4" name="右箭头 3">
            <a:extLst>
              <a:ext uri="{FF2B5EF4-FFF2-40B4-BE49-F238E27FC236}">
                <a16:creationId xmlns:a16="http://schemas.microsoft.com/office/drawing/2014/main" id="{A6D184A1-AE02-8A46-AEFE-470C1B4DA7E6}"/>
              </a:ext>
            </a:extLst>
          </p:cNvPr>
          <p:cNvSpPr/>
          <p:nvPr/>
        </p:nvSpPr>
        <p:spPr>
          <a:xfrm>
            <a:off x="4787152" y="3325906"/>
            <a:ext cx="591671" cy="4205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7490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854520" y="438827"/>
            <a:ext cx="906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捕获异常需要注意的几点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E44B78-0493-DE41-9830-07C67AB37F46}"/>
              </a:ext>
            </a:extLst>
          </p:cNvPr>
          <p:cNvSpPr txBox="1"/>
          <p:nvPr/>
        </p:nvSpPr>
        <p:spPr>
          <a:xfrm>
            <a:off x="1854520" y="1789345"/>
            <a:ext cx="93410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3"/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强迫程序员处理必检异常。如果被调用方法声明了一个异常，那调用者就必须采用如下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种之一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buFont typeface="+mj-lt"/>
              <a:buAutoNum type="alphaLcParenR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 catch 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块中调用它，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buFont typeface="+mj-lt"/>
              <a:buAutoNum type="alphaLcParenR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在调用方法中声明要抛出异常。 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假如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p2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会抛出一个异常，那么调用者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就要如下这么写：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F1BD53-E41F-1643-8D48-42A87EF7D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700" y="4615773"/>
            <a:ext cx="5969000" cy="1803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7AFA02E-745E-BD4F-B761-12D558354053}"/>
              </a:ext>
            </a:extLst>
          </p:cNvPr>
          <p:cNvSpPr txBox="1"/>
          <p:nvPr/>
        </p:nvSpPr>
        <p:spPr>
          <a:xfrm>
            <a:off x="9103360" y="4836160"/>
            <a:ext cx="3088640" cy="163121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编辑器是智能的，如果你没有这么写，它会提示你这么做。</a:t>
            </a:r>
            <a:endParaRPr kumimoji="1"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看代码例子</a:t>
            </a:r>
          </a:p>
        </p:txBody>
      </p:sp>
    </p:spTree>
    <p:extLst>
      <p:ext uri="{BB962C8B-B14F-4D97-AF65-F5344CB8AC3E}">
        <p14:creationId xmlns:p14="http://schemas.microsoft.com/office/powerpoint/2010/main" val="1640181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743080" y="772160"/>
            <a:ext cx="916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异常语法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4---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从异常中获取信息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779336" y="2039835"/>
            <a:ext cx="89245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是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implements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了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throwable,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这里面提供了不少函数，可供调用。具体什么含义请参考书中学习。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CCFF940-CD29-5F4C-996D-E543226C3730}"/>
              </a:ext>
            </a:extLst>
          </p:cNvPr>
          <p:cNvSpPr txBox="1"/>
          <p:nvPr/>
        </p:nvSpPr>
        <p:spPr>
          <a:xfrm>
            <a:off x="8465632" y="4913742"/>
            <a:ext cx="2075688" cy="92333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看示例代码：如何利用异常的信息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outOfMemory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B98250-EFC3-FE40-A3F2-3D11F0827D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0000" y="2870832"/>
            <a:ext cx="4856160" cy="394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225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示例学习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925640" y="3035515"/>
            <a:ext cx="89245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书中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12-7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CircleWithException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代码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书中以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setRadius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参数为负数为例子。但其实用法在前面我们都讲了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76429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字句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633728" y="2103120"/>
            <a:ext cx="8924544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无论异常是否产生，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子句总是会被执行的。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格式如下：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AAEC8BE-69E7-F442-AC51-AE6F45381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0000" y="3790297"/>
            <a:ext cx="68834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1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字句规则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861568" y="2174240"/>
            <a:ext cx="6250432" cy="37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句 块中没有出现异常，则继续执行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里面的语句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然后往下执行下去。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👉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(1,2,4,5</a:t>
            </a:r>
            <a:r>
              <a:rPr kumimoji="1"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块中有一条语句引起异常。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被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块捕获：那么跳过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块的其他语句，执行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子句。然后往下执行下去。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👉</a:t>
            </a:r>
            <a:r>
              <a:rPr kumimoji="1" lang="zh-CN" altLang="en-US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kumimoji="1"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1,3,4,5</a:t>
            </a:r>
            <a:r>
              <a:rPr kumimoji="1" lang="zh-CN" altLang="en-US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kumimoji="1" lang="en-US" altLang="zh-CN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没有被任何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块捕获：就会跳过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块中的其他语句，执行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 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子句，并且将异常传递给这个方法的调用者。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👉</a:t>
            </a:r>
            <a:r>
              <a:rPr kumimoji="1"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(1,</a:t>
            </a:r>
            <a:r>
              <a:rPr kumimoji="1" lang="zh-CN" altLang="en-US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4)</a:t>
            </a:r>
            <a:endParaRPr kumimoji="1" lang="zh-CN" altLang="en-US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63F753E-33DE-5E49-A23C-2A6A4A9B4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440" y="2209299"/>
            <a:ext cx="4734560" cy="333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524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Finally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例子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FED653-F68A-7041-A844-3570DFF61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029" y="1654159"/>
            <a:ext cx="8985251" cy="466897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7B694D1-A213-8D43-B517-D46B5E3ED77E}"/>
              </a:ext>
            </a:extLst>
          </p:cNvPr>
          <p:cNvSpPr txBox="1"/>
          <p:nvPr/>
        </p:nvSpPr>
        <p:spPr>
          <a:xfrm>
            <a:off x="5826123" y="4673600"/>
            <a:ext cx="5080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CB1F3D0-D967-0B4F-B841-C490B7DA3220}"/>
              </a:ext>
            </a:extLst>
          </p:cNvPr>
          <p:cNvSpPr txBox="1"/>
          <p:nvPr/>
        </p:nvSpPr>
        <p:spPr>
          <a:xfrm>
            <a:off x="8208329" y="4658638"/>
            <a:ext cx="5080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F302A7E-8D27-014A-8FDE-BC9BD4287682}"/>
              </a:ext>
            </a:extLst>
          </p:cNvPr>
          <p:cNvSpPr txBox="1"/>
          <p:nvPr/>
        </p:nvSpPr>
        <p:spPr>
          <a:xfrm>
            <a:off x="5826123" y="5258410"/>
            <a:ext cx="5080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25F156A-04AD-6949-8EB0-7CED4DDD2F31}"/>
              </a:ext>
            </a:extLst>
          </p:cNvPr>
          <p:cNvSpPr txBox="1"/>
          <p:nvPr/>
        </p:nvSpPr>
        <p:spPr>
          <a:xfrm>
            <a:off x="10077769" y="5073744"/>
            <a:ext cx="5080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5C13C9A-C57D-9942-AED3-CD74F42D690C}"/>
              </a:ext>
            </a:extLst>
          </p:cNvPr>
          <p:cNvSpPr txBox="1"/>
          <p:nvPr/>
        </p:nvSpPr>
        <p:spPr>
          <a:xfrm>
            <a:off x="6913243" y="6138464"/>
            <a:ext cx="5080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会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456EA83-57BA-FD42-8BEC-C0D2B14EB764}"/>
              </a:ext>
            </a:extLst>
          </p:cNvPr>
          <p:cNvSpPr txBox="1"/>
          <p:nvPr/>
        </p:nvSpPr>
        <p:spPr>
          <a:xfrm>
            <a:off x="10077768" y="6138001"/>
            <a:ext cx="671511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不会</a:t>
            </a:r>
          </a:p>
        </p:txBody>
      </p:sp>
    </p:spTree>
    <p:extLst>
      <p:ext uri="{BB962C8B-B14F-4D97-AF65-F5344CB8AC3E}">
        <p14:creationId xmlns:p14="http://schemas.microsoft.com/office/powerpoint/2010/main" val="540520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157984" y="713232"/>
            <a:ext cx="8562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何时抛出异常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67648" y="1844961"/>
            <a:ext cx="9948992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当错误需要被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方法的调用者处理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的时候 ，方法应该抛出一个异常。简单的理解：你想把这个锅甩给调用你的人，因为多半是它的原因，比如输入参数不合理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这种锅我不背。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b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注意：由于异常是个对象，对象就涉及初始化，垃圾回收等对象管理，而且还需要沿着方法调用链来传播异常以便找到它的异常处理器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(try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所以，异常处理通常需要更多的时间和资源。 非必需，不用。</a:t>
            </a:r>
          </a:p>
        </p:txBody>
      </p:sp>
    </p:spTree>
    <p:extLst>
      <p:ext uri="{BB962C8B-B14F-4D97-AF65-F5344CB8AC3E}">
        <p14:creationId xmlns:p14="http://schemas.microsoft.com/office/powerpoint/2010/main" val="28135100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157984" y="713232"/>
            <a:ext cx="8562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重新抛出异常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315847" y="1615964"/>
            <a:ext cx="9948992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允许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try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重新抛出异常 ，这么做主要有如下目的：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异常处理器不能处理一个异常：在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catch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到异常之后一看，“我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，这个锅有点烫手，我后悔接了”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于是把异常重新抛出来，让调用者去处理。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改变异常类型，增加信息。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9C9C4A4-3182-C741-AA22-1B0514131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94" y="5242036"/>
            <a:ext cx="3644900" cy="13462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C04C71-23D2-434B-B05A-5188800EACAB}"/>
              </a:ext>
            </a:extLst>
          </p:cNvPr>
          <p:cNvSpPr txBox="1"/>
          <p:nvPr/>
        </p:nvSpPr>
        <p:spPr>
          <a:xfrm>
            <a:off x="498094" y="4718087"/>
            <a:ext cx="1042162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语法：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0C1566-CB38-DB40-ADA8-D3DA70BF2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910" y="4413012"/>
            <a:ext cx="60833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65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157984" y="713232"/>
            <a:ext cx="8562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自定义异常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464752" y="1759990"/>
            <a:ext cx="994899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可以通过派生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java.lang.Exception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类来定义一个自定义异常类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提供相当多的异常类，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尽量使用它们而不要创建自己的异常类</a:t>
            </a:r>
            <a:endParaRPr kumimoji="1" lang="en-US" altLang="zh-CN" sz="24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如果遇到一个不能用存在异常类恰当描述的问题，那就可以通过派生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类或其子类。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C04C71-23D2-434B-B05A-5188800EACAB}"/>
              </a:ext>
            </a:extLst>
          </p:cNvPr>
          <p:cNvSpPr txBox="1"/>
          <p:nvPr/>
        </p:nvSpPr>
        <p:spPr>
          <a:xfrm>
            <a:off x="7232208" y="4716810"/>
            <a:ext cx="4703826" cy="15696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再看示例代码 </a:t>
            </a:r>
            <a:r>
              <a:rPr kumimoji="1"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的继承设计：</a:t>
            </a:r>
            <a:endParaRPr kumimoji="1"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HMCStudentException</a:t>
            </a:r>
            <a:endParaRPr kumimoji="1"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StudentSkipClassException</a:t>
            </a:r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</a:t>
            </a:r>
            <a:endParaRPr kumimoji="1"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D27D4A-3AEE-F849-A5EF-9DF843FFE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752" y="4003040"/>
            <a:ext cx="5105056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21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157984" y="713232"/>
            <a:ext cx="8562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扩展：异常的设计哲学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435984" y="2288310"/>
            <a:ext cx="9948992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设计了异常，一定和面向对象的思想有关。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异常是可以封装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把错误信息都放在一起，方便处理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，继承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从大类再细分到子类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，多态的，异常类和其他类一样，你可以自定义。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1547DA-FD7C-324B-B404-BE2B6CC0A971}"/>
              </a:ext>
            </a:extLst>
          </p:cNvPr>
          <p:cNvSpPr txBox="1"/>
          <p:nvPr/>
        </p:nvSpPr>
        <p:spPr>
          <a:xfrm>
            <a:off x="1464752" y="5588815"/>
            <a:ext cx="3851977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如果用一句话总结这一章</a:t>
            </a:r>
            <a:r>
              <a:rPr kumimoji="1"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...</a:t>
            </a:r>
            <a:endParaRPr kumimoji="1"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9F0949-5579-EE42-BE4E-9C0E0C30F1A9}"/>
              </a:ext>
            </a:extLst>
          </p:cNvPr>
          <p:cNvSpPr txBox="1"/>
          <p:nvPr/>
        </p:nvSpPr>
        <p:spPr>
          <a:xfrm>
            <a:off x="7789671" y="5512435"/>
            <a:ext cx="3216656" cy="58477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如何优雅地甩锅</a:t>
            </a:r>
          </a:p>
        </p:txBody>
      </p:sp>
      <p:pic>
        <p:nvPicPr>
          <p:cNvPr id="8" name="图形 7" descr="指向右边的反手食指">
            <a:extLst>
              <a:ext uri="{FF2B5EF4-FFF2-40B4-BE49-F238E27FC236}">
                <a16:creationId xmlns:a16="http://schemas.microsoft.com/office/drawing/2014/main" id="{ACAC66B6-98CF-1C47-A281-37D429CDDD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534762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什么是异常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743253-DED0-A84F-A210-3DF1330BBA4A}"/>
              </a:ext>
            </a:extLst>
          </p:cNvPr>
          <p:cNvSpPr txBox="1"/>
          <p:nvPr/>
        </p:nvSpPr>
        <p:spPr>
          <a:xfrm>
            <a:off x="1633032" y="2458720"/>
            <a:ext cx="9509760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异常指的是在程序运行过程中发生的异常事件，通常是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外部问题（如硬件错误、输入错误）；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内部问题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如空对象的使用，除以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等面向对象的编程语言中异常（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Exception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）是个体现错误的对象。</a:t>
            </a:r>
          </a:p>
        </p:txBody>
      </p:sp>
    </p:spTree>
    <p:extLst>
      <p:ext uri="{BB962C8B-B14F-4D97-AF65-F5344CB8AC3E}">
        <p14:creationId xmlns:p14="http://schemas.microsoft.com/office/powerpoint/2010/main" val="2037433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06AE9C-CD2E-654C-823A-C4227D48DE96}"/>
              </a:ext>
            </a:extLst>
          </p:cNvPr>
          <p:cNvSpPr txBox="1"/>
          <p:nvPr/>
        </p:nvSpPr>
        <p:spPr>
          <a:xfrm>
            <a:off x="1517904" y="2921168"/>
            <a:ext cx="9948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kumimoji="1" lang="zh-CN" altLang="en-US" sz="60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这堂课我们学了什么？</a:t>
            </a:r>
          </a:p>
        </p:txBody>
      </p:sp>
    </p:spTree>
    <p:extLst>
      <p:ext uri="{BB962C8B-B14F-4D97-AF65-F5344CB8AC3E}">
        <p14:creationId xmlns:p14="http://schemas.microsoft.com/office/powerpoint/2010/main" val="25024463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946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什么是异常处理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743253-DED0-A84F-A210-3DF1330BBA4A}"/>
              </a:ext>
            </a:extLst>
          </p:cNvPr>
          <p:cNvSpPr txBox="1"/>
          <p:nvPr/>
        </p:nvSpPr>
        <p:spPr>
          <a:xfrm>
            <a:off x="1795592" y="2519680"/>
            <a:ext cx="9509760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异常处理 ：使得程序可以处理非预期的情景，并且让程序可以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继续正常的运行下去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或者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退出，但退出的时候会给出足够的信息，方便程序员去查询原因并修改。 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2028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除数为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0---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用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if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解决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FD5AB4-053E-C44A-811B-FCE0F8874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82800"/>
            <a:ext cx="6807200" cy="4686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9B1653-849F-A94F-AC29-C4B217E704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1540" y="4090432"/>
            <a:ext cx="4699000" cy="1054100"/>
          </a:xfrm>
          <a:prstGeom prst="rect">
            <a:avLst/>
          </a:prstGeom>
        </p:spPr>
      </p:pic>
      <p:sp>
        <p:nvSpPr>
          <p:cNvPr id="7" name="右箭头 6">
            <a:extLst>
              <a:ext uri="{FF2B5EF4-FFF2-40B4-BE49-F238E27FC236}">
                <a16:creationId xmlns:a16="http://schemas.microsoft.com/office/drawing/2014/main" id="{FFD8E4D4-ECAC-FE46-A9DC-727DF2FD9671}"/>
              </a:ext>
            </a:extLst>
          </p:cNvPr>
          <p:cNvSpPr/>
          <p:nvPr/>
        </p:nvSpPr>
        <p:spPr>
          <a:xfrm>
            <a:off x="6096000" y="4344997"/>
            <a:ext cx="995680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496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除数为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0---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以退出解决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9D49C3-C695-224B-980A-025803381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512" y="1718321"/>
            <a:ext cx="6149528" cy="5139679"/>
          </a:xfrm>
          <a:prstGeom prst="rect">
            <a:avLst/>
          </a:prstGeom>
        </p:spPr>
      </p:pic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C3B42EF2-D52D-9C4F-8C5D-11E993B6E758}"/>
              </a:ext>
            </a:extLst>
          </p:cNvPr>
          <p:cNvCxnSpPr/>
          <p:nvPr/>
        </p:nvCxnSpPr>
        <p:spPr>
          <a:xfrm>
            <a:off x="3474720" y="3108960"/>
            <a:ext cx="4064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A0815A23-4810-9945-B1EF-E06317DB658B}"/>
              </a:ext>
            </a:extLst>
          </p:cNvPr>
          <p:cNvSpPr txBox="1"/>
          <p:nvPr/>
        </p:nvSpPr>
        <p:spPr>
          <a:xfrm>
            <a:off x="7823200" y="2966720"/>
            <a:ext cx="1801048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以退出表示失败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592EB4C-8544-0A47-B229-95BB0242A4BF}"/>
              </a:ext>
            </a:extLst>
          </p:cNvPr>
          <p:cNvSpPr txBox="1"/>
          <p:nvPr/>
        </p:nvSpPr>
        <p:spPr>
          <a:xfrm>
            <a:off x="7376160" y="4288175"/>
            <a:ext cx="4511040" cy="175432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存在一个设计问题： 该不该退出程序其实应该由调用者来决定。比如：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领导让秘书去做一件事情，秘书发现领导安排的事情欠缺材料或者不能执行，那秘书是直接不做了？还是说把这个情况反馈给领导，让他做决定呢？</a:t>
            </a:r>
          </a:p>
        </p:txBody>
      </p:sp>
    </p:spTree>
    <p:extLst>
      <p:ext uri="{BB962C8B-B14F-4D97-AF65-F5344CB8AC3E}">
        <p14:creationId xmlns:p14="http://schemas.microsoft.com/office/powerpoint/2010/main" val="58470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92480"/>
            <a:ext cx="9082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除数为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0---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用异常处理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1DE3581-A9D0-114C-A88E-6B353EE09CDE}"/>
              </a:ext>
            </a:extLst>
          </p:cNvPr>
          <p:cNvSpPr txBox="1"/>
          <p:nvPr/>
        </p:nvSpPr>
        <p:spPr>
          <a:xfrm>
            <a:off x="308770" y="2940795"/>
            <a:ext cx="1313180" cy="40011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方法定义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1A94CA-C520-4645-BC61-F502470B4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578785"/>
            <a:ext cx="5359400" cy="1168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666431C-03F9-0E40-AA68-9932C9CEA2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0280" y="4399945"/>
            <a:ext cx="5257800" cy="21971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9AF06E9-A81D-3B4A-87C4-D1475FF2A133}"/>
              </a:ext>
            </a:extLst>
          </p:cNvPr>
          <p:cNvSpPr txBox="1"/>
          <p:nvPr/>
        </p:nvSpPr>
        <p:spPr>
          <a:xfrm>
            <a:off x="308770" y="5498495"/>
            <a:ext cx="1313180" cy="40011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方法调用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15C9980-566B-534A-BD81-75AEDC54B78B}"/>
              </a:ext>
            </a:extLst>
          </p:cNvPr>
          <p:cNvSpPr txBox="1"/>
          <p:nvPr/>
        </p:nvSpPr>
        <p:spPr>
          <a:xfrm>
            <a:off x="8115300" y="2578785"/>
            <a:ext cx="3487420" cy="203132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方法中如果出错，抛出一个异常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Throw</a:t>
            </a:r>
            <a:r>
              <a:rPr kumimoji="1" lang="zh-CN" altLang="en-US" dirty="0">
                <a:solidFill>
                  <a:schemeClr val="bg1"/>
                </a:solidFill>
              </a:rPr>
              <a:t> 语法表示抛出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Exception</a:t>
            </a:r>
            <a:r>
              <a:rPr kumimoji="1" lang="zh-CN" altLang="en-US" dirty="0">
                <a:solidFill>
                  <a:schemeClr val="bg1"/>
                </a:solidFill>
              </a:rPr>
              <a:t> 表示一个异常对象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秘书</a:t>
            </a:r>
            <a:r>
              <a:rPr kumimoji="1" lang="en-US" altLang="zh-CN" dirty="0">
                <a:solidFill>
                  <a:schemeClr val="bg1"/>
                </a:solidFill>
              </a:rPr>
              <a:t>(</a:t>
            </a:r>
            <a:r>
              <a:rPr kumimoji="1" lang="zh-CN" altLang="en-US" dirty="0">
                <a:solidFill>
                  <a:schemeClr val="bg1"/>
                </a:solidFill>
              </a:rPr>
              <a:t>被调用的方法</a:t>
            </a:r>
            <a:r>
              <a:rPr kumimoji="1" lang="en-US" altLang="zh-CN" dirty="0">
                <a:solidFill>
                  <a:schemeClr val="bg1"/>
                </a:solidFill>
              </a:rPr>
              <a:t>)</a:t>
            </a:r>
            <a:r>
              <a:rPr kumimoji="1" lang="zh-CN" altLang="en-US" dirty="0">
                <a:solidFill>
                  <a:schemeClr val="bg1"/>
                </a:solidFill>
              </a:rPr>
              <a:t>发现领导布置的任务有问题，马上把锅甩回领导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A620FAA-0D6D-BB4D-81F6-941554C01261}"/>
              </a:ext>
            </a:extLst>
          </p:cNvPr>
          <p:cNvSpPr txBox="1"/>
          <p:nvPr/>
        </p:nvSpPr>
        <p:spPr>
          <a:xfrm>
            <a:off x="7989965" y="5142190"/>
            <a:ext cx="3973990" cy="147732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try</a:t>
            </a:r>
            <a:r>
              <a:rPr kumimoji="1" lang="zh-CN" altLang="en-US" dirty="0">
                <a:solidFill>
                  <a:schemeClr val="bg1"/>
                </a:solidFill>
              </a:rPr>
              <a:t> 包裹可能产生异常的代码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catch</a:t>
            </a:r>
            <a:r>
              <a:rPr kumimoji="1" lang="zh-CN" altLang="en-US" dirty="0">
                <a:solidFill>
                  <a:schemeClr val="bg1"/>
                </a:solidFill>
              </a:rPr>
              <a:t> 用来接住这个异常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领导</a:t>
            </a:r>
            <a:r>
              <a:rPr kumimoji="1" lang="en-US" altLang="zh-CN" dirty="0">
                <a:solidFill>
                  <a:schemeClr val="bg1"/>
                </a:solidFill>
              </a:rPr>
              <a:t>(</a:t>
            </a:r>
            <a:r>
              <a:rPr kumimoji="1" lang="zh-CN" altLang="en-US" dirty="0">
                <a:solidFill>
                  <a:schemeClr val="bg1"/>
                </a:solidFill>
              </a:rPr>
              <a:t>调用方</a:t>
            </a:r>
            <a:r>
              <a:rPr kumimoji="1" lang="en-US" altLang="zh-CN" dirty="0">
                <a:solidFill>
                  <a:schemeClr val="bg1"/>
                </a:solidFill>
              </a:rPr>
              <a:t>)</a:t>
            </a:r>
            <a:r>
              <a:rPr kumimoji="1" lang="zh-CN" altLang="en-US" dirty="0">
                <a:solidFill>
                  <a:schemeClr val="bg1"/>
                </a:solidFill>
              </a:rPr>
              <a:t>，接到这个问题，做决定如何处理。</a:t>
            </a:r>
          </a:p>
        </p:txBody>
      </p:sp>
    </p:spTree>
    <p:extLst>
      <p:ext uri="{BB962C8B-B14F-4D97-AF65-F5344CB8AC3E}">
        <p14:creationId xmlns:p14="http://schemas.microsoft.com/office/powerpoint/2010/main" val="1080121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609344" y="558855"/>
            <a:ext cx="9448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异常处理的设计原则和优势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0394-5035-0C4B-8A38-2B1CCA2CFC38}"/>
              </a:ext>
            </a:extLst>
          </p:cNvPr>
          <p:cNvSpPr txBox="1"/>
          <p:nvPr/>
        </p:nvSpPr>
        <p:spPr>
          <a:xfrm>
            <a:off x="1706720" y="2657856"/>
            <a:ext cx="92537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设计原则：</a:t>
            </a:r>
            <a:endParaRPr kumimoji="1" lang="en-US" altLang="zh-CN" sz="2400" b="1" u="sng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这也是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JDK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方法的设计原则。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它能使方法抛出一个异常给它的调用者，并由调用者处理该异常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JDK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中的方法可以检测出错误，但是只有调用者才知道出现错误时需要做些什么。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优势： </a:t>
            </a:r>
            <a:endParaRPr kumimoji="1" lang="en-US" altLang="zh-CN" sz="2400" b="1" u="sng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就是将检测错误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由被调用的方法完成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从处理错误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由调用方法完成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中分离出来。 接上面的例子：“秘书专心做事，出问题找领导”。</a:t>
            </a:r>
          </a:p>
        </p:txBody>
      </p:sp>
    </p:spTree>
    <p:extLst>
      <p:ext uri="{BB962C8B-B14F-4D97-AF65-F5344CB8AC3E}">
        <p14:creationId xmlns:p14="http://schemas.microsoft.com/office/powerpoint/2010/main" val="1024242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 descr="有想法的人">
            <a:extLst>
              <a:ext uri="{FF2B5EF4-FFF2-40B4-BE49-F238E27FC236}">
                <a16:creationId xmlns:a16="http://schemas.microsoft.com/office/drawing/2014/main" id="{4590C509-B802-0A4A-9C9D-FF75FF1071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28240" y="3175000"/>
            <a:ext cx="914400" cy="914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9B3BE18-D4EC-6142-8332-1E1351C1247C}"/>
              </a:ext>
            </a:extLst>
          </p:cNvPr>
          <p:cNvSpPr txBox="1"/>
          <p:nvPr/>
        </p:nvSpPr>
        <p:spPr>
          <a:xfrm>
            <a:off x="3921760" y="3314283"/>
            <a:ext cx="664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为什么不用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if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else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去判断是否出错，而要用异常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(Exception)?</a:t>
            </a:r>
          </a:p>
        </p:txBody>
      </p:sp>
    </p:spTree>
    <p:extLst>
      <p:ext uri="{BB962C8B-B14F-4D97-AF65-F5344CB8AC3E}">
        <p14:creationId xmlns:p14="http://schemas.microsoft.com/office/powerpoint/2010/main" val="935382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30640</TotalTime>
  <Words>1791</Words>
  <Application>Microsoft Macintosh PowerPoint</Application>
  <PresentationFormat>宽屏</PresentationFormat>
  <Paragraphs>198</Paragraphs>
  <Slides>31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7" baseType="lpstr">
      <vt:lpstr>等线</vt:lpstr>
      <vt:lpstr>等线 Light</vt:lpstr>
      <vt:lpstr>Microsoft YaHei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C语言与数据结构</dc:title>
  <dc:creator>Microsoft Office User</dc:creator>
  <cp:lastModifiedBy>Microsoft Office User</cp:lastModifiedBy>
  <cp:revision>1146</cp:revision>
  <dcterms:created xsi:type="dcterms:W3CDTF">2019-09-24T01:18:33Z</dcterms:created>
  <dcterms:modified xsi:type="dcterms:W3CDTF">2020-04-27T01:39:26Z</dcterms:modified>
</cp:coreProperties>
</file>

<file path=docProps/thumbnail.jpeg>
</file>